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ink/inkAction1.xml" ContentType="application/vnd.ms-office.inkAction+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94660"/>
  </p:normalViewPr>
  <p:slideViewPr>
    <p:cSldViewPr snapToGrid="0">
      <p:cViewPr varScale="1">
        <p:scale>
          <a:sx n="64" d="100"/>
          <a:sy n="64" d="100"/>
        </p:scale>
        <p:origin x="84" y="11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3000" units="cm"/>
          <inkml:channel name="Y" type="integer" min="-634" max="1286" units="cm"/>
          <inkml:channel name="T" type="integer" max="2.14748E9" units="dev"/>
        </inkml:traceFormat>
        <inkml:channelProperties>
          <inkml:channelProperty channel="X" name="resolution" value="82.27425" units="1/cm"/>
          <inkml:channelProperty channel="Y" name="resolution" value="57.14286" units="1/cm"/>
          <inkml:channelProperty channel="T" name="resolution" value="1" units="1/dev"/>
        </inkml:channelProperties>
      </inkml:inkSource>
      <inkml:timestamp xml:id="ts0" timeString="2022-12-18T18:13:39.945"/>
    </inkml:context>
    <inkml:brush xml:id="br0">
      <inkml:brushProperty name="width" value="0.05292" units="cm"/>
      <inkml:brushProperty name="height" value="0.05292" units="cm"/>
      <inkml:brushProperty name="color" value="#FF0000"/>
    </inkml:brush>
  </inkml:definitions>
  <iact:action type="add" startTime="21740">
    <iact:property name="dataType"/>
    <iact:actionData xml:id="d0">
      <inkml:trace xmlns:inkml="http://www.w3.org/2003/InkML" xml:id="stk0" contextRef="#ctx0" brushRef="#br0">9923 6779 0,'22'0'106,"1"-23"-104,-1 23 13,266-66 2,-266 66-16,332-89 15,-66 23 0,44 22 1,1-1 0,-112 23-1,-21-22 1,-112 22 0,-44 22-1,1 0 1,132 66-1,-155-44-15,222 67 15,-23-1 1,67-43 0,-44 21-1,-45 1 1,-22 43 0,23 45-1,65 23 1,46-45 0,-134-67-1,-44-22 1,-67 23 0,23 66-1,21 22 1,-21-44 0,-67-23-1,0-21 1,-22 88-1,-44 0 1,-22 22 0,-1-44 0,45-22-1,-67-1 1,-21 68 0,-1 21-1,44-22 1,23-88 0,66-89-1,-66 44 2,22-44-2,-133 66 0,-22-21 1,44-1-1,44-44 1,-66-22 0,-133-22-1,-88 21 1,-134-65 0,45-1-1,155 45 1,88 0 0,23 44 0,177 0-16,-332-67 14,331 67-14,-375-88 15,21-23 0,200 22 1,66 23 0,-22-1-1,-44 1 1,-67-23 0,89 23 0,45-1-1,-1-43 1,-44-23-1,22 44 1,67 23 0,43 21 0,23-65-1,0-1 1,23-22-1,21 44 1,67-88 0,66 0-1,-22 22 1,-89 66 0,-66 67-1,22 22 1,1-22 7,43-22-14,45-23 7,-23 1 0,-21 21-1,44 1 1,21 22 0,-43 0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Daniel Pham</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B38B4C94-0A26-E30E-F1ED-59410F8A28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321"/>
    </mc:Choice>
    <mc:Fallback>
      <p:transition spd="slow" advTm="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encourages the integration of security practices such as threat analysis and policy enforcement into the already well-established DevOps process and infrastructure. </a:t>
            </a: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500"/>
              </a:spcBef>
              <a:spcAft>
                <a:spcPts val="0"/>
              </a:spcAft>
              <a:buClr>
                <a:schemeClr val="lt1"/>
              </a:buClr>
              <a:buSzPts val="2000"/>
              <a:buChar char="•"/>
            </a:pPr>
            <a:r>
              <a:rPr lang="en-US" b="1" dirty="0"/>
              <a:t>Automation</a:t>
            </a:r>
            <a:r>
              <a:rPr lang="en-US" dirty="0"/>
              <a:t> should start in the Assess and plan stage in pre-production since that is generally where development starts. The security process should start as soon as possible and test as much as possible to detect any vulnerabilities.</a:t>
            </a: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4DA4E6E-AB77-E7BE-60C3-558F2271B2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92"/>
    </mc:Choice>
    <mc:Fallback>
      <p:transition spd="slow" advTm="2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3240374" y="954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1723870"/>
            <a:ext cx="10820400" cy="4494816"/>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b="1" dirty="0"/>
              <a:t>Problem</a:t>
            </a:r>
            <a:r>
              <a:rPr lang="en-US" sz="2000" dirty="0"/>
              <a:t>: Green Pace’s current security policy requires an overhaul as it is currently not top priority.</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b="1" dirty="0"/>
              <a:t>Solution</a:t>
            </a:r>
            <a:r>
              <a:rPr lang="en-US" sz="2000" dirty="0"/>
              <a:t>: Reinforcing and modifying the current DevOps infrastructure to automate the enforcement a variety of security practices and principles. The change of DevOps to </a:t>
            </a:r>
            <a:r>
              <a:rPr lang="en-US" sz="2000" dirty="0" err="1"/>
              <a:t>DevSecOps</a:t>
            </a:r>
            <a:r>
              <a:rPr lang="en-US" sz="2000" dirty="0"/>
              <a: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Risk and Benefits of </a:t>
            </a:r>
            <a:r>
              <a:rPr lang="en-US" sz="2000" dirty="0" err="1"/>
              <a:t>DevSecOps</a:t>
            </a: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685800" lvl="1" indent="-228600">
              <a:spcBef>
                <a:spcPts val="0"/>
              </a:spcBef>
              <a:buSzPts val="2000"/>
            </a:pPr>
            <a:r>
              <a:rPr lang="en-US" sz="1800" b="1" dirty="0"/>
              <a:t>Wait</a:t>
            </a:r>
            <a:endParaRPr lang="en-US" sz="1400" b="1" dirty="0"/>
          </a:p>
          <a:p>
            <a:pPr marL="1143000" lvl="2" indent="-228600">
              <a:spcBef>
                <a:spcPts val="0"/>
              </a:spcBef>
              <a:buSzPts val="2000"/>
            </a:pPr>
            <a:r>
              <a:rPr lang="en-US" sz="1600" dirty="0"/>
              <a:t>Less resources required up front</a:t>
            </a:r>
          </a:p>
          <a:p>
            <a:pPr marL="1143000" lvl="2" indent="-228600">
              <a:spcBef>
                <a:spcPts val="0"/>
              </a:spcBef>
              <a:buSzPts val="2000"/>
            </a:pPr>
            <a:r>
              <a:rPr lang="en-US" sz="1600" dirty="0"/>
              <a:t>Managing and tracing where in the SDLC failed the security breach</a:t>
            </a:r>
          </a:p>
          <a:p>
            <a:pPr marL="1143000" lvl="2" indent="-228600">
              <a:spcBef>
                <a:spcPts val="0"/>
              </a:spcBef>
              <a:buSzPts val="2000"/>
            </a:pPr>
            <a:r>
              <a:rPr lang="en-US" sz="1600" dirty="0"/>
              <a:t>Overall cost may end up costing more than if the </a:t>
            </a:r>
            <a:r>
              <a:rPr lang="en-US" sz="1600" dirty="0" err="1"/>
              <a:t>DevSecOps</a:t>
            </a:r>
            <a:r>
              <a:rPr lang="en-US" sz="1600" dirty="0"/>
              <a:t> were incorporated initially.</a:t>
            </a:r>
          </a:p>
          <a:p>
            <a:pPr marL="228600" lvl="0" indent="-228600" algn="l" rtl="0">
              <a:lnSpc>
                <a:spcPct val="90000"/>
              </a:lnSpc>
              <a:spcBef>
                <a:spcPts val="0"/>
              </a:spcBef>
              <a:spcAft>
                <a:spcPts val="0"/>
              </a:spcAft>
              <a:buClr>
                <a:schemeClr val="lt1"/>
              </a:buClr>
              <a:buSzPts val="2000"/>
              <a:buChar char="•"/>
            </a:pPr>
            <a:endParaRPr lang="en-US" sz="1800" dirty="0"/>
          </a:p>
          <a:p>
            <a:pPr marL="685800" lvl="1" indent="-228600">
              <a:spcBef>
                <a:spcPts val="0"/>
              </a:spcBef>
              <a:buSzPts val="2000"/>
            </a:pPr>
            <a:r>
              <a:rPr lang="en-US" sz="1800" b="1" dirty="0"/>
              <a:t>Acting Now</a:t>
            </a:r>
          </a:p>
          <a:p>
            <a:pPr marL="1143000" lvl="2" indent="-228600">
              <a:spcBef>
                <a:spcPts val="0"/>
              </a:spcBef>
              <a:buSzPts val="2000"/>
            </a:pPr>
            <a:r>
              <a:rPr lang="en-US" sz="1600" dirty="0"/>
              <a:t>Large requirement of resources to enforce security best practices in the initial stages of software development</a:t>
            </a:r>
          </a:p>
          <a:p>
            <a:pPr marL="1143000" lvl="2" indent="-228600">
              <a:spcBef>
                <a:spcPts val="0"/>
              </a:spcBef>
              <a:buSzPts val="2000"/>
            </a:pPr>
            <a:r>
              <a:rPr lang="en-US" sz="1600" dirty="0"/>
              <a:t>Standardized security best practices leads to a more secure outcome in all stages of the SDLC</a:t>
            </a:r>
          </a:p>
          <a:p>
            <a:pPr marL="1143000" lvl="2" indent="-228600">
              <a:spcBef>
                <a:spcPts val="0"/>
              </a:spcBef>
              <a:buSzPts val="2000"/>
            </a:pPr>
            <a:r>
              <a:rPr lang="en-US" sz="1600" dirty="0"/>
              <a:t>Anticipate, Prevent, React</a:t>
            </a:r>
          </a:p>
          <a:p>
            <a:pPr marL="1143000" lvl="2" indent="-228600">
              <a:spcBef>
                <a:spcPts val="0"/>
              </a:spcBef>
              <a:buSzPts val="2000"/>
            </a:pPr>
            <a:endParaRPr lang="en-US" sz="1600" dirty="0"/>
          </a:p>
          <a:p>
            <a:pPr marL="1143000" lvl="2" indent="-228600">
              <a:spcBef>
                <a:spcPts val="0"/>
              </a:spcBef>
              <a:buSzPts val="2000"/>
            </a:pPr>
            <a:endParaRPr lang="en-US" sz="16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E6B34DD-09A2-5BAF-B22B-1F1A58960D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2643"/>
    </mc:Choice>
    <mc:Fallback>
      <p:transition spd="slow" advTm="92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800" dirty="0"/>
              <a:t>Automation of </a:t>
            </a:r>
            <a:r>
              <a:rPr lang="en-US" sz="2800" dirty="0" err="1"/>
              <a:t>DevSecOps</a:t>
            </a:r>
            <a:r>
              <a:rPr lang="en-US" sz="2800" dirty="0"/>
              <a:t> starting from the Assess and Plan stage in pre-production</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Manage and understanding the risks associated with employee access with the Triple-A Framework.</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Default Deny security principle: by default, base access to applications is denied.</a:t>
            </a:r>
          </a:p>
          <a:p>
            <a:pPr marL="1600200" lvl="3" indent="-228600">
              <a:spcBef>
                <a:spcPts val="0"/>
              </a:spcBef>
            </a:pPr>
            <a:r>
              <a:rPr lang="en-US" sz="2400" dirty="0"/>
              <a:t>Base access must be focused on permission rather than exclusion</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BCBEF0E-71CF-4385-3E8C-7033CFDED79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922"/>
    </mc:Choice>
    <mc:Fallback>
      <p:transition spd="slow" advTm="43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3200" dirty="0"/>
              <a:t>“Don’t leave security until the end”</a:t>
            </a:r>
          </a:p>
          <a:p>
            <a:pPr marL="228600" lvl="0" indent="-228600" algn="l" rtl="0">
              <a:lnSpc>
                <a:spcPct val="90000"/>
              </a:lnSpc>
              <a:spcBef>
                <a:spcPts val="0"/>
              </a:spcBef>
              <a:spcAft>
                <a:spcPts val="0"/>
              </a:spcAft>
              <a:buClr>
                <a:schemeClr val="lt1"/>
              </a:buClr>
              <a:buSzPts val="2200"/>
              <a:buChar char="•"/>
            </a:pPr>
            <a:endParaRPr lang="en-US" sz="3200" dirty="0"/>
          </a:p>
          <a:p>
            <a:pPr marL="228600" lvl="0" indent="-228600" algn="l" rtl="0">
              <a:lnSpc>
                <a:spcPct val="90000"/>
              </a:lnSpc>
              <a:spcBef>
                <a:spcPts val="0"/>
              </a:spcBef>
              <a:spcAft>
                <a:spcPts val="0"/>
              </a:spcAft>
              <a:buClr>
                <a:schemeClr val="lt1"/>
              </a:buClr>
              <a:buSzPts val="2200"/>
              <a:buChar char="•"/>
            </a:pPr>
            <a:r>
              <a:rPr lang="en-US" sz="3200" dirty="0"/>
              <a:t>Practice Defense in Depth</a:t>
            </a:r>
          </a:p>
          <a:p>
            <a:pPr marL="228600" lvl="0" indent="-228600" algn="l" rtl="0">
              <a:lnSpc>
                <a:spcPct val="90000"/>
              </a:lnSpc>
              <a:spcBef>
                <a:spcPts val="0"/>
              </a:spcBef>
              <a:spcAft>
                <a:spcPts val="0"/>
              </a:spcAft>
              <a:buClr>
                <a:schemeClr val="lt1"/>
              </a:buClr>
              <a:buSzPts val="2200"/>
              <a:buChar char="•"/>
            </a:pPr>
            <a:endParaRPr lang="en-US" sz="3200" dirty="0"/>
          </a:p>
          <a:p>
            <a:pPr marL="228600" lvl="0" indent="-228600" algn="l" rtl="0">
              <a:lnSpc>
                <a:spcPct val="90000"/>
              </a:lnSpc>
              <a:spcBef>
                <a:spcPts val="0"/>
              </a:spcBef>
              <a:spcAft>
                <a:spcPts val="0"/>
              </a:spcAft>
              <a:buClr>
                <a:schemeClr val="lt1"/>
              </a:buClr>
              <a:buSzPts val="2200"/>
              <a:buChar char="•"/>
            </a:pPr>
            <a:r>
              <a:rPr lang="en-US" sz="3200" dirty="0"/>
              <a:t>Adopt a Secure Coding Standard</a:t>
            </a:r>
          </a:p>
          <a:p>
            <a:pPr marL="228600" lvl="0" indent="-228600" algn="l" rtl="0">
              <a:lnSpc>
                <a:spcPct val="90000"/>
              </a:lnSpc>
              <a:spcBef>
                <a:spcPts val="0"/>
              </a:spcBef>
              <a:spcAft>
                <a:spcPts val="0"/>
              </a:spcAft>
              <a:buClr>
                <a:schemeClr val="lt1"/>
              </a:buClr>
              <a:buSzPts val="2200"/>
              <a:buChar char="•"/>
            </a:pPr>
            <a:endParaRPr lang="en-US" sz="3200" dirty="0"/>
          </a:p>
          <a:p>
            <a:pPr marL="228600" lvl="0" indent="-228600" algn="l" rtl="0">
              <a:lnSpc>
                <a:spcPct val="90000"/>
              </a:lnSpc>
              <a:spcBef>
                <a:spcPts val="0"/>
              </a:spcBef>
              <a:spcAft>
                <a:spcPts val="0"/>
              </a:spcAft>
              <a:buClr>
                <a:schemeClr val="lt1"/>
              </a:buClr>
              <a:buSzPts val="2200"/>
              <a:buChar char="•"/>
            </a:pPr>
            <a:r>
              <a:rPr lang="en-US" sz="3200" dirty="0"/>
              <a:t>Automation of enforcing the Secure Coding Standard</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0FD5106-282E-ADF4-1531-205001115AA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510"/>
    </mc:Choice>
    <mc:Fallback>
      <p:transition spd="slow" advTm="42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 indent="0">
              <a:buNone/>
            </a:pPr>
            <a:r>
              <a:rPr lang="en-US" sz="1800" dirty="0" err="1">
                <a:effectLst/>
              </a:rPr>
              <a:t>Schiela</a:t>
            </a:r>
            <a:r>
              <a:rPr lang="en-US" sz="1800" dirty="0">
                <a:effectLst/>
              </a:rPr>
              <a:t>, R. (2020, May 29). </a:t>
            </a:r>
            <a:r>
              <a:rPr lang="en-US" sz="1800" i="1" dirty="0">
                <a:effectLst/>
              </a:rPr>
              <a:t>Sei cert C++ coding standard</a:t>
            </a:r>
            <a:r>
              <a:rPr lang="en-US" sz="1800" dirty="0">
                <a:effectLst/>
              </a:rPr>
              <a:t>. SEI CERT C++ Coding Standard - SEI CERT C++ Coding Standard - Confluence. Retrieved December 11, 2022, from https://wiki.sei.cmu.edu/confluence/pages/viewpage.action?pageId=88046682 </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Thank you for your time!</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89BFC23-6394-DB6B-4FD7-B62437B1F78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99"/>
    </mc:Choice>
    <mc:Fallback>
      <p:transition spd="slow" advTm="6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0" y="14068"/>
            <a:ext cx="8610600" cy="12930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625882" y="1307096"/>
            <a:ext cx="5344793" cy="4911589"/>
          </a:xfrm>
          <a:prstGeom prst="rect">
            <a:avLst/>
          </a:prstGeom>
          <a:noFill/>
          <a:ln>
            <a:noFill/>
          </a:ln>
        </p:spPr>
        <p:txBody>
          <a:bodyPr spcFirstLastPara="1" wrap="square" lIns="91425" tIns="45700" rIns="91425" bIns="45700" anchor="t" anchorCtr="0">
            <a:normAutofit/>
          </a:bodyPr>
          <a:lstStyle/>
          <a:p>
            <a:pPr marL="342900">
              <a:buSzPts val="2200"/>
              <a:buFontTx/>
              <a:buChar char="-"/>
            </a:pPr>
            <a:r>
              <a:rPr lang="en-US" dirty="0"/>
              <a:t>Adopting a secure coding standard is a necessity to practicing Defense In Depth. </a:t>
            </a:r>
          </a:p>
          <a:p>
            <a:pPr marL="342900">
              <a:buSzPts val="2200"/>
              <a:buFontTx/>
              <a:buChar char="-"/>
            </a:pPr>
            <a:r>
              <a:rPr lang="en-US" dirty="0"/>
              <a:t>Secure coding practices should be executed at all times with top priority.</a:t>
            </a:r>
          </a:p>
          <a:p>
            <a:pPr marL="342900">
              <a:buSzPts val="2200"/>
              <a:buFontTx/>
              <a:buChar char="-"/>
            </a:pPr>
            <a:r>
              <a:rPr lang="en-US" dirty="0"/>
              <a:t>This will ensure that our code is secure by actively trying to prevent attacks but it makes anticipating and reacting to an attack much easier if it were to happen.</a:t>
            </a:r>
          </a:p>
          <a:p>
            <a:pPr marL="342900" lvl="0" algn="l" rtl="0">
              <a:lnSpc>
                <a:spcPct val="90000"/>
              </a:lnSpc>
              <a:spcBef>
                <a:spcPts val="1000"/>
              </a:spcBef>
              <a:spcAft>
                <a:spcPts val="0"/>
              </a:spcAft>
              <a:buClr>
                <a:schemeClr val="lt1"/>
              </a:buClr>
              <a:buSzPts val="2200"/>
              <a:buFontTx/>
              <a:buChar char="-"/>
            </a:pPr>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0" y="1864292"/>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1C042EE-19B0-C1D0-E8C0-4246FD8173F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231"/>
    </mc:Choice>
    <mc:Fallback>
      <p:transition spd="slow" advTm="23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1" y="1350498"/>
            <a:ext cx="3094951" cy="5507501"/>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b="1" dirty="0"/>
              <a:t>Priority</a:t>
            </a:r>
            <a:r>
              <a:rPr lang="en-US" dirty="0"/>
              <a:t>: Coding standard with high risk assessment</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b="1" dirty="0"/>
              <a:t>Low Priority</a:t>
            </a:r>
            <a:r>
              <a:rPr lang="en-US" dirty="0"/>
              <a:t>: Coding standard with low risk assessment</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b="1" dirty="0"/>
              <a:t>Unlikely</a:t>
            </a:r>
            <a:r>
              <a:rPr lang="en-US" dirty="0"/>
              <a:t>: Threats that are not likely to occur</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b="1" dirty="0"/>
              <a:t>Likely</a:t>
            </a:r>
            <a:r>
              <a:rPr lang="en-US" dirty="0"/>
              <a:t>: Threats that are more likely to occur</a:t>
            </a:r>
            <a:endParaRPr dirty="0"/>
          </a:p>
        </p:txBody>
      </p:sp>
      <p:graphicFrame>
        <p:nvGraphicFramePr>
          <p:cNvPr id="161" name="Google Shape;161;p4" descr="Alt text required"/>
          <p:cNvGraphicFramePr/>
          <p:nvPr>
            <p:extLst>
              <p:ext uri="{D42A27DB-BD31-4B8C-83A1-F6EECF244321}">
                <p14:modId xmlns:p14="http://schemas.microsoft.com/office/powerpoint/2010/main" val="3225321754"/>
              </p:ext>
            </p:extLst>
          </p:nvPr>
        </p:nvGraphicFramePr>
        <p:xfrm>
          <a:off x="3171901" y="2057401"/>
          <a:ext cx="7912173" cy="4611430"/>
        </p:xfrm>
        <a:graphic>
          <a:graphicData uri="http://schemas.openxmlformats.org/drawingml/2006/table">
            <a:tbl>
              <a:tblPr firstRow="1" firstCol="1">
                <a:noFill/>
                <a:tableStyleId>{802198C4-3087-4945-87E3-76CBB3509B7E}</a:tableStyleId>
              </a:tblPr>
              <a:tblGrid>
                <a:gridCol w="3847877">
                  <a:extLst>
                    <a:ext uri="{9D8B030D-6E8A-4147-A177-3AD203B41FA5}">
                      <a16:colId xmlns:a16="http://schemas.microsoft.com/office/drawing/2014/main" val="20000"/>
                    </a:ext>
                  </a:extLst>
                </a:gridCol>
                <a:gridCol w="4064296">
                  <a:extLst>
                    <a:ext uri="{9D8B030D-6E8A-4147-A177-3AD203B41FA5}">
                      <a16:colId xmlns:a16="http://schemas.microsoft.com/office/drawing/2014/main" val="20001"/>
                    </a:ext>
                  </a:extLst>
                </a:gridCol>
              </a:tblGrid>
              <a:tr h="186826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STD-007</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STD-005</a:t>
                      </a:r>
                      <a:endParaRPr lang="en-US" sz="2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STD-001</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STD-010</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99876">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STD-002</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STD-003</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STD-009</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STD-004</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STD-006</a:t>
                      </a:r>
                      <a:endParaRPr lang="en-US" sz="2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rgbClr val="FFD966"/>
                          </a:solidFill>
                        </a:rPr>
                        <a:t>STD-008</a:t>
                      </a:r>
                      <a:endParaRPr lang="en-US" sz="2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000" u="none" strike="noStrike" cap="none" dirty="0"/>
                    </a:p>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A69B865-D5A1-AEAC-CB65-13BE319DE5F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283"/>
    </mc:Choice>
    <mc:Fallback>
      <p:transition spd="slow" advTm="35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1645920"/>
            <a:ext cx="10820400" cy="509250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b="1" dirty="0"/>
              <a:t>Validate Input Data</a:t>
            </a:r>
          </a:p>
          <a:p>
            <a:pPr marL="457200" lvl="1" indent="0">
              <a:spcBef>
                <a:spcPts val="0"/>
              </a:spcBef>
              <a:buSzPts val="2200"/>
              <a:buNone/>
            </a:pPr>
            <a:r>
              <a:rPr lang="en-US" dirty="0"/>
              <a:t>STD-001-CPP|STD-004-CPP|STD-007-CPP|STD-008-CPP|STD-009-CPP</a:t>
            </a:r>
            <a:endParaRPr lang="en-US" b="1" dirty="0"/>
          </a:p>
          <a:p>
            <a:pPr lvl="0" indent="-457200" algn="l" rtl="0">
              <a:lnSpc>
                <a:spcPct val="90000"/>
              </a:lnSpc>
              <a:spcBef>
                <a:spcPts val="0"/>
              </a:spcBef>
              <a:spcAft>
                <a:spcPts val="0"/>
              </a:spcAft>
              <a:buClr>
                <a:schemeClr val="lt1"/>
              </a:buClr>
              <a:buSzPts val="2200"/>
              <a:buFont typeface="+mj-lt"/>
              <a:buAutoNum type="arabicPeriod"/>
            </a:pPr>
            <a:r>
              <a:rPr lang="en-US" b="1" dirty="0"/>
              <a:t>Heed Compiler Warnings</a:t>
            </a:r>
          </a:p>
          <a:p>
            <a:pPr marL="457200" lvl="1" indent="0">
              <a:spcBef>
                <a:spcPts val="0"/>
              </a:spcBef>
              <a:buSzPts val="2200"/>
              <a:buNone/>
            </a:pPr>
            <a:r>
              <a:rPr lang="en-US" dirty="0"/>
              <a:t>STD-002-CPP|STD-003-CPP|STD-004-CPP|STD-005-CPP|STD-009-CPP|STD-010-CPP</a:t>
            </a:r>
            <a:endParaRPr lang="en-US" b="1" dirty="0"/>
          </a:p>
          <a:p>
            <a:pPr lvl="0" indent="-457200" algn="l" rtl="0">
              <a:lnSpc>
                <a:spcPct val="90000"/>
              </a:lnSpc>
              <a:spcBef>
                <a:spcPts val="0"/>
              </a:spcBef>
              <a:spcAft>
                <a:spcPts val="0"/>
              </a:spcAft>
              <a:buClr>
                <a:schemeClr val="lt1"/>
              </a:buClr>
              <a:buSzPts val="2200"/>
              <a:buFont typeface="+mj-lt"/>
              <a:buAutoNum type="arabicPeriod"/>
            </a:pPr>
            <a:r>
              <a:rPr lang="en-US" b="1" dirty="0"/>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b="1" dirty="0"/>
              <a:t>Keep it Simple</a:t>
            </a:r>
          </a:p>
          <a:p>
            <a:pPr marL="457200" lvl="1" indent="0">
              <a:spcBef>
                <a:spcPts val="0"/>
              </a:spcBef>
              <a:buSzPts val="2200"/>
              <a:buNone/>
            </a:pPr>
            <a:r>
              <a:rPr lang="en-US" dirty="0"/>
              <a:t>STD-001-CPP|STD-008-CPP</a:t>
            </a:r>
            <a:endParaRPr lang="en-US" b="1" dirty="0"/>
          </a:p>
          <a:p>
            <a:pPr lvl="0" indent="-457200" algn="l" rtl="0">
              <a:lnSpc>
                <a:spcPct val="90000"/>
              </a:lnSpc>
              <a:spcBef>
                <a:spcPts val="0"/>
              </a:spcBef>
              <a:spcAft>
                <a:spcPts val="0"/>
              </a:spcAft>
              <a:buClr>
                <a:schemeClr val="lt1"/>
              </a:buClr>
              <a:buSzPts val="2200"/>
              <a:buFont typeface="+mj-lt"/>
              <a:buAutoNum type="arabicPeriod"/>
            </a:pPr>
            <a:r>
              <a:rPr lang="en-US" b="1" dirty="0"/>
              <a:t>Default Deny</a:t>
            </a:r>
          </a:p>
          <a:p>
            <a:pPr lvl="0" indent="-457200" algn="l" rtl="0">
              <a:lnSpc>
                <a:spcPct val="90000"/>
              </a:lnSpc>
              <a:spcBef>
                <a:spcPts val="0"/>
              </a:spcBef>
              <a:spcAft>
                <a:spcPts val="0"/>
              </a:spcAft>
              <a:buClr>
                <a:schemeClr val="lt1"/>
              </a:buClr>
              <a:buSzPts val="2200"/>
              <a:buFont typeface="+mj-lt"/>
              <a:buAutoNum type="arabicPeriod"/>
            </a:pPr>
            <a:r>
              <a:rPr lang="en-US" b="1"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b="1" dirty="0"/>
              <a:t>Sanitize Data Sent to Other Systems</a:t>
            </a:r>
          </a:p>
          <a:p>
            <a:pPr marL="457200" lvl="1" indent="0">
              <a:spcBef>
                <a:spcPts val="0"/>
              </a:spcBef>
              <a:buSzPts val="2200"/>
              <a:buNone/>
            </a:pPr>
            <a:r>
              <a:rPr lang="en-US" dirty="0"/>
              <a:t>STD-006-CPP</a:t>
            </a:r>
            <a:endParaRPr lang="en-US" b="1" dirty="0"/>
          </a:p>
          <a:p>
            <a:pPr lvl="0" indent="-457200" algn="l" rtl="0">
              <a:lnSpc>
                <a:spcPct val="90000"/>
              </a:lnSpc>
              <a:spcBef>
                <a:spcPts val="0"/>
              </a:spcBef>
              <a:spcAft>
                <a:spcPts val="0"/>
              </a:spcAft>
              <a:buClr>
                <a:schemeClr val="lt1"/>
              </a:buClr>
              <a:buSzPts val="2200"/>
              <a:buFont typeface="+mj-lt"/>
              <a:buAutoNum type="arabicPeriod"/>
            </a:pPr>
            <a:r>
              <a:rPr lang="en-US" b="1" dirty="0"/>
              <a:t>Practice Defense in Depth</a:t>
            </a:r>
          </a:p>
          <a:p>
            <a:pPr lvl="0" indent="-457200" algn="l" rtl="0">
              <a:lnSpc>
                <a:spcPct val="90000"/>
              </a:lnSpc>
              <a:spcBef>
                <a:spcPts val="0"/>
              </a:spcBef>
              <a:spcAft>
                <a:spcPts val="0"/>
              </a:spcAft>
              <a:buClr>
                <a:schemeClr val="lt1"/>
              </a:buClr>
              <a:buSzPts val="2200"/>
              <a:buFont typeface="+mj-lt"/>
              <a:buAutoNum type="arabicPeriod"/>
            </a:pPr>
            <a:r>
              <a:rPr lang="en-US" b="1" dirty="0"/>
              <a:t>Use Effective Quality Assurance Techniques</a:t>
            </a:r>
          </a:p>
          <a:p>
            <a:pPr marL="457200" lvl="1" indent="0">
              <a:spcBef>
                <a:spcPts val="0"/>
              </a:spcBef>
              <a:buSzPts val="2200"/>
              <a:buNone/>
            </a:pPr>
            <a:r>
              <a:rPr lang="en-US" dirty="0"/>
              <a:t>STD-002-CPP|STD-003-CPP|STD-005-CPP|STD-007-CPP</a:t>
            </a:r>
            <a:endParaRPr lang="en-US" b="1" dirty="0"/>
          </a:p>
          <a:p>
            <a:pPr lvl="0" indent="-457200" algn="l" rtl="0">
              <a:lnSpc>
                <a:spcPct val="90000"/>
              </a:lnSpc>
              <a:spcBef>
                <a:spcPts val="0"/>
              </a:spcBef>
              <a:spcAft>
                <a:spcPts val="0"/>
              </a:spcAft>
              <a:buClr>
                <a:schemeClr val="lt1"/>
              </a:buClr>
              <a:buSzPts val="2200"/>
              <a:buFont typeface="+mj-lt"/>
              <a:buAutoNum type="arabicPeriod"/>
            </a:pPr>
            <a:r>
              <a:rPr lang="en-US" b="1" dirty="0"/>
              <a:t>Adopt a Secure Coding Standard</a:t>
            </a:r>
          </a:p>
          <a:p>
            <a:pPr marL="457200" lvl="1" indent="0">
              <a:spcBef>
                <a:spcPts val="0"/>
              </a:spcBef>
              <a:buSzPts val="2200"/>
              <a:buNone/>
            </a:pPr>
            <a:r>
              <a:rPr lang="en-US" dirty="0"/>
              <a:t>STD-006-CPP|STD-010-CPP</a:t>
            </a:r>
            <a:endParaRPr lang="en-US" b="1"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5DC0F55-A84D-4621-E099-D46C54E0C19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786"/>
    </mc:Choice>
    <mc:Fallback>
      <p:transition spd="slow" advTm="41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1730326"/>
            <a:ext cx="10820400" cy="4859425"/>
          </a:xfrm>
          <a:prstGeom prst="rect">
            <a:avLst/>
          </a:prstGeom>
          <a:noFill/>
          <a:ln>
            <a:noFill/>
          </a:ln>
        </p:spPr>
        <p:txBody>
          <a:bodyPr spcFirstLastPara="1" wrap="square" lIns="91425" tIns="45700" rIns="91425" bIns="45700" anchor="t" anchorCtr="0">
            <a:normAutofit fontScale="92500" lnSpcReduction="20000"/>
          </a:bodyPr>
          <a:lstStyle/>
          <a:p>
            <a:pPr indent="-457200">
              <a:spcBef>
                <a:spcPts val="0"/>
              </a:spcBef>
              <a:buSzPts val="2000"/>
              <a:buFont typeface="+mj-lt"/>
              <a:buAutoNum type="arabicPeriod"/>
            </a:pPr>
            <a:r>
              <a:rPr lang="en-US" dirty="0"/>
              <a:t>STD-001-CPP: </a:t>
            </a:r>
            <a:r>
              <a:rPr lang="en-US" b="1" dirty="0"/>
              <a:t>DCL50-CPP</a:t>
            </a:r>
            <a:r>
              <a:rPr lang="en-US" dirty="0"/>
              <a:t> - Do not define a C-style variadic function</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r>
              <a:rPr lang="en-US" dirty="0"/>
              <a:t>STD-002-CPP: </a:t>
            </a:r>
            <a:r>
              <a:rPr lang="en-US" b="1" dirty="0"/>
              <a:t>DCL37-C</a:t>
            </a:r>
            <a:r>
              <a:rPr lang="en-US" dirty="0"/>
              <a:t> - Do not declare or define a reserved identifier</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r>
              <a:rPr lang="en-US" dirty="0"/>
              <a:t>STD-003-CPP: </a:t>
            </a:r>
            <a:r>
              <a:rPr lang="en-US" b="1" dirty="0"/>
              <a:t>DCL52-CPP</a:t>
            </a:r>
            <a:r>
              <a:rPr lang="en-US" dirty="0"/>
              <a:t> - Never qualify a reference type with const or volatile</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r>
              <a:rPr lang="en-US" dirty="0"/>
              <a:t>STD-004-CPP: </a:t>
            </a:r>
            <a:r>
              <a:rPr lang="en-US" b="1" dirty="0"/>
              <a:t>DCL53-CPP</a:t>
            </a:r>
            <a:r>
              <a:rPr lang="en-US" dirty="0"/>
              <a:t> - Do not write syntactically ambiguous declarations</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r>
              <a:rPr lang="en-US" dirty="0"/>
              <a:t>STD-005-CPP: </a:t>
            </a:r>
            <a:r>
              <a:rPr lang="en-US" b="1" dirty="0"/>
              <a:t>DCL54-CPP</a:t>
            </a:r>
            <a:r>
              <a:rPr lang="en-US" dirty="0"/>
              <a:t> - Overload allocation and deallocation functions as a pair in the same scope</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r>
              <a:rPr lang="en-US" dirty="0"/>
              <a:t>STD-006-CPP: </a:t>
            </a:r>
            <a:r>
              <a:rPr lang="en-US" b="1" dirty="0"/>
              <a:t>DCL55-CPP</a:t>
            </a:r>
            <a:r>
              <a:rPr lang="en-US" dirty="0"/>
              <a:t> - Avoid information leakage when passing a class object across a trust boundary</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r>
              <a:rPr lang="en-US" dirty="0"/>
              <a:t>STD-007-CPP:</a:t>
            </a:r>
            <a:r>
              <a:rPr lang="en-US" b="1" dirty="0"/>
              <a:t> ERR56-CPP </a:t>
            </a:r>
            <a:r>
              <a:rPr lang="en-US" dirty="0"/>
              <a:t>- Guarantee exception safety</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r>
              <a:rPr lang="en-US" dirty="0"/>
              <a:t>STD-008-CPP: </a:t>
            </a:r>
            <a:r>
              <a:rPr lang="en-US" b="1" dirty="0"/>
              <a:t>OOP53-CPP </a:t>
            </a:r>
            <a:r>
              <a:rPr lang="en-US" dirty="0"/>
              <a:t>- Write constructor member initializers in the canonical order</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r>
              <a:rPr lang="en-US" dirty="0"/>
              <a:t>STD-009-CPP: </a:t>
            </a:r>
            <a:r>
              <a:rPr lang="en-US" b="1" dirty="0"/>
              <a:t>ERR62-CPP</a:t>
            </a:r>
            <a:r>
              <a:rPr lang="en-US" dirty="0"/>
              <a:t> - Detect errors when converting a string to a number</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r>
              <a:rPr lang="en-US" dirty="0"/>
              <a:t>STD-010-CPP: </a:t>
            </a:r>
            <a:r>
              <a:rPr lang="en-US" b="1" dirty="0"/>
              <a:t>FIO47-C</a:t>
            </a:r>
            <a:r>
              <a:rPr lang="en-US" dirty="0"/>
              <a:t> - Use valid format strings</a:t>
            </a:r>
          </a:p>
          <a:p>
            <a:pPr indent="-457200">
              <a:spcBef>
                <a:spcPts val="0"/>
              </a:spcBef>
              <a:buSzPts val="2000"/>
              <a:buFont typeface="+mj-lt"/>
              <a:buAutoNum type="arabicPeriod"/>
            </a:pPr>
            <a:endParaRPr lang="en-US" dirty="0"/>
          </a:p>
          <a:p>
            <a:pPr indent="-457200">
              <a:spcBef>
                <a:spcPts val="0"/>
              </a:spcBef>
              <a:buSzPts val="2000"/>
              <a:buFont typeface="+mj-lt"/>
              <a:buAutoNum type="arabicPeriod"/>
            </a:pPr>
            <a:endParaRPr lang="en-US" b="1" dirty="0"/>
          </a:p>
          <a:p>
            <a:pPr lvl="0" indent="-457200" algn="l" rtl="0">
              <a:lnSpc>
                <a:spcPct val="90000"/>
              </a:lnSpc>
              <a:spcBef>
                <a:spcPts val="0"/>
              </a:spcBef>
              <a:spcAft>
                <a:spcPts val="0"/>
              </a:spcAft>
              <a:buClr>
                <a:schemeClr val="lt1"/>
              </a:buClr>
              <a:buSzPts val="2000"/>
              <a:buFont typeface="+mj-lt"/>
              <a:buAutoNum type="arabicPeriod"/>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D6E7B6B-C804-D2A0-2D39-69336633B9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716"/>
    </mc:Choice>
    <mc:Fallback>
      <p:transition spd="slow" advTm="32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3200" b="1" dirty="0"/>
              <a:t>Encryption at Rest: </a:t>
            </a:r>
            <a:r>
              <a:rPr lang="en-US" sz="2000" dirty="0"/>
              <a:t>Stored data that is encoded to prevent unauthorized users from being able to decrypt and access the data.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3200" b="1" dirty="0"/>
              <a:t>Encryption in Flight: </a:t>
            </a:r>
            <a:r>
              <a:rPr lang="en-US" sz="2000" dirty="0"/>
              <a:t>The process of encrypting the data as it’s being transmitted.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3200" b="1" dirty="0"/>
              <a:t>Encryption in Use: </a:t>
            </a:r>
            <a:r>
              <a:rPr lang="en-US" sz="2000" dirty="0"/>
              <a:t>The process of securing data in protected memory</a:t>
            </a:r>
            <a:endParaRPr lang="en-US"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67A99F8-9EBD-C962-F30C-F60FD0804B6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256"/>
    </mc:Choice>
    <mc:Fallback>
      <p:transition spd="slow" advTm="3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3200" b="1" dirty="0"/>
              <a:t>Authentication: </a:t>
            </a:r>
            <a:r>
              <a:rPr lang="en-US" sz="2000" dirty="0"/>
              <a:t>Authentication is the process of identifying a user by their username and password before network access is granted.</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3200" b="1" dirty="0"/>
              <a:t>Authorization: </a:t>
            </a:r>
            <a:r>
              <a:rPr lang="en-US" sz="2000" dirty="0"/>
              <a:t>Authorization is the process of enforcing policies granted to the user by allowing or denying their access to certain services and resources such as drives and folders.</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3200" b="1" dirty="0"/>
              <a:t>Accounting: </a:t>
            </a:r>
            <a:r>
              <a:rPr lang="en-US" sz="2000" dirty="0"/>
              <a:t>Accounting is the process of monitoring the resources that is consumed by an authorized user during their network access. </a:t>
            </a:r>
            <a:endParaRPr sz="20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9E83189-DC45-6688-93CF-48686AB908F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373"/>
    </mc:Choice>
    <mc:Fallback>
      <p:transition spd="slow" advTm="38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221325" y="1554482"/>
            <a:ext cx="4941277" cy="414996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b="1" dirty="0"/>
              <a:t>Unit Testing </a:t>
            </a:r>
            <a:r>
              <a:rPr lang="en-US" dirty="0"/>
              <a:t>allows for the testing of Memory Management which is one of an application’s most important components. The functionality of resizing and reserving data in memory is tested without saving it.</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050" name="Picture 2">
            <a:extLst>
              <a:ext uri="{FF2B5EF4-FFF2-40B4-BE49-F238E27FC236}">
                <a16:creationId xmlns:a16="http://schemas.microsoft.com/office/drawing/2014/main" id="{A1DF238F-F3BE-7B95-9E10-A3B14A787D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3510" y="1656442"/>
            <a:ext cx="4818283" cy="15720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B6F3B2C-F667-7625-A76A-5FAEE7D303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3009" y="3519983"/>
            <a:ext cx="5120543" cy="3064782"/>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4EA349CA-EBE1-FF2A-69B6-DBE0F9D02E9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170"/>
    </mc:Choice>
    <mc:Fallback>
      <p:transition spd="slow" advTm="17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14C6CFC9-35DD-70D0-233C-742EB849A61F}"/>
                  </a:ext>
                </a:extLst>
              </p14:cNvPr>
              <p14:cNvContentPartPr/>
              <p14:nvPr>
                <p:extLst>
                  <p:ext uri="{42D2F446-02D8-4167-A562-619A0277C38B}">
                    <p15:isNarration xmlns:p15="http://schemas.microsoft.com/office/powerpoint/2012/main" val="1"/>
                  </p:ext>
                </p:extLst>
              </p14:nvPr>
            </p14:nvContentPartPr>
            <p14:xfrm>
              <a:off x="3149640" y="2288880"/>
              <a:ext cx="2344680" cy="1236240"/>
            </p14:xfrm>
          </p:contentPart>
        </mc:Choice>
        <mc:Fallback>
          <p:pic>
            <p:nvPicPr>
              <p:cNvPr id="3" name="Ink 2">
                <a:extLst>
                  <a:ext uri="{FF2B5EF4-FFF2-40B4-BE49-F238E27FC236}">
                    <a16:creationId xmlns:a16="http://schemas.microsoft.com/office/drawing/2014/main" id="{14C6CFC9-35DD-70D0-233C-742EB849A61F}"/>
                  </a:ext>
                </a:extLst>
              </p:cNvPr>
              <p:cNvPicPr>
                <a:picLocks noGrp="1" noRot="1" noChangeAspect="1" noMove="1" noResize="1" noEditPoints="1" noAdjustHandles="1" noChangeArrowheads="1" noChangeShapeType="1"/>
              </p:cNvPicPr>
              <p:nvPr/>
            </p:nvPicPr>
            <p:blipFill>
              <a:blip r:embed="rId9"/>
              <a:stretch>
                <a:fillRect/>
              </a:stretch>
            </p:blipFill>
            <p:spPr>
              <a:xfrm>
                <a:off x="3140280" y="2279520"/>
                <a:ext cx="2363400" cy="1254960"/>
              </a:xfrm>
              <a:prstGeom prst="rect">
                <a:avLst/>
              </a:prstGeom>
            </p:spPr>
          </p:pic>
        </mc:Fallback>
      </mc:AlternateContent>
      <p:pic>
        <p:nvPicPr>
          <p:cNvPr id="4" name="Audio 3">
            <a:hlinkClick r:id="" action="ppaction://media"/>
            <a:extLst>
              <a:ext uri="{FF2B5EF4-FFF2-40B4-BE49-F238E27FC236}">
                <a16:creationId xmlns:a16="http://schemas.microsoft.com/office/drawing/2014/main" id="{E1FFC69D-1892-5E6A-1A62-FF5AF08405C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960"/>
    </mc:Choice>
    <mc:Fallback>
      <p:transition spd="slow" advTm="32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www.w3.org/XML/1998/namespace"/>
    <ds:schemaRef ds:uri="http://purl.org/dc/dcmitype/"/>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3646</TotalTime>
  <Words>824</Words>
  <Application>Microsoft Office PowerPoint</Application>
  <PresentationFormat>Widescreen</PresentationFormat>
  <Paragraphs>123</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daniel pham</cp:lastModifiedBy>
  <cp:revision>11</cp:revision>
  <dcterms:created xsi:type="dcterms:W3CDTF">2020-08-19T17:59:24Z</dcterms:created>
  <dcterms:modified xsi:type="dcterms:W3CDTF">2022-12-18T18:48:40Z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